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7D470F13-844C-46B5-A7F4-3FAF2F013DD2}" type="datetimeFigureOut">
              <a:rPr lang="ar-IQ" smtClean="0"/>
              <a:t>01/08/1440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D470F13-844C-46B5-A7F4-3FAF2F013DD2}" type="datetimeFigureOut">
              <a:rPr lang="ar-IQ" smtClean="0"/>
              <a:t>01/08/1440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D470F13-844C-46B5-A7F4-3FAF2F013DD2}" type="datetimeFigureOut">
              <a:rPr lang="ar-IQ" smtClean="0"/>
              <a:t>01/08/1440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D470F13-844C-46B5-A7F4-3FAF2F013DD2}" type="datetimeFigureOut">
              <a:rPr lang="ar-IQ" smtClean="0"/>
              <a:t>01/08/1440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D470F13-844C-46B5-A7F4-3FAF2F013DD2}" type="datetimeFigureOut">
              <a:rPr lang="ar-IQ" smtClean="0"/>
              <a:t>01/08/1440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470F13-844C-46B5-A7F4-3FAF2F013DD2}" type="datetimeFigureOut">
              <a:rPr lang="ar-IQ" smtClean="0"/>
              <a:t>01/08/1440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2E88C5-B99B-4F8E-AFB8-A4D53E080A93}"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D470F13-844C-46B5-A7F4-3FAF2F013DD2}" type="datetimeFigureOut">
              <a:rPr lang="ar-IQ" smtClean="0"/>
              <a:t>01/08/1440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D2E88C5-B99B-4F8E-AFB8-A4D53E080A93}"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D470F13-844C-46B5-A7F4-3FAF2F013DD2}" type="datetimeFigureOut">
              <a:rPr lang="ar-IQ" smtClean="0"/>
              <a:t>01/08/1440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70F13-844C-46B5-A7F4-3FAF2F013DD2}" type="datetimeFigureOut">
              <a:rPr lang="ar-IQ" smtClean="0"/>
              <a:t>01/08/1440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D470F13-844C-46B5-A7F4-3FAF2F013DD2}" type="datetimeFigureOut">
              <a:rPr lang="ar-IQ" smtClean="0"/>
              <a:t>01/08/1440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2E88C5-B99B-4F8E-AFB8-A4D53E080A93}"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D470F13-844C-46B5-A7F4-3FAF2F013DD2}" type="datetimeFigureOut">
              <a:rPr lang="ar-IQ" smtClean="0"/>
              <a:t>01/08/1440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2E88C5-B99B-4F8E-AFB8-A4D53E080A93}"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D470F13-844C-46B5-A7F4-3FAF2F013DD2}" type="datetimeFigureOut">
              <a:rPr lang="ar-IQ" smtClean="0"/>
              <a:t>01/08/1440</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D2E88C5-B99B-4F8E-AFB8-A4D53E080A9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835696" y="4077072"/>
            <a:ext cx="5637010" cy="1328783"/>
          </a:xfrm>
        </p:spPr>
        <p:style>
          <a:lnRef idx="2">
            <a:schemeClr val="accent2"/>
          </a:lnRef>
          <a:fillRef idx="1">
            <a:schemeClr val="lt1"/>
          </a:fillRef>
          <a:effectRef idx="0">
            <a:schemeClr val="accent2"/>
          </a:effectRef>
          <a:fontRef idx="minor">
            <a:schemeClr val="dk1"/>
          </a:fontRef>
        </p:style>
        <p:txBody>
          <a:bodyPr>
            <a:noAutofit/>
          </a:bodyPr>
          <a:lstStyle/>
          <a:p>
            <a:pPr algn="ctr"/>
            <a:r>
              <a:rPr lang="ar-IQ" sz="2800" dirty="0" smtClean="0">
                <a:solidFill>
                  <a:srgbClr val="FF0000"/>
                </a:solidFill>
              </a:rPr>
              <a:t>المحاضرة الرابعة</a:t>
            </a:r>
            <a:endParaRPr lang="ar-IQ" sz="2800" dirty="0" smtClean="0">
              <a:solidFill>
                <a:srgbClr val="FF0000"/>
              </a:solidFill>
            </a:endParaRPr>
          </a:p>
          <a:p>
            <a:pPr algn="ctr"/>
            <a:r>
              <a:rPr lang="ar-IQ" sz="2800" smtClean="0">
                <a:solidFill>
                  <a:srgbClr val="FF0000"/>
                </a:solidFill>
              </a:rPr>
              <a:t>المدرس </a:t>
            </a:r>
            <a:r>
              <a:rPr lang="ar-IQ" sz="2800" dirty="0" smtClean="0">
                <a:solidFill>
                  <a:srgbClr val="FF0000"/>
                </a:solidFill>
              </a:rPr>
              <a:t>/ احمد محمد جاسم</a:t>
            </a:r>
            <a:endParaRPr lang="ar-IQ" sz="2800" dirty="0">
              <a:solidFill>
                <a:srgbClr val="FF0000"/>
              </a:solidFill>
            </a:endParaRPr>
          </a:p>
        </p:txBody>
      </p:sp>
      <p:sp>
        <p:nvSpPr>
          <p:cNvPr id="2" name="عنوان 1"/>
          <p:cNvSpPr>
            <a:spLocks noGrp="1"/>
          </p:cNvSpPr>
          <p:nvPr>
            <p:ph type="ctrTitle"/>
          </p:nvPr>
        </p:nvSpPr>
        <p:spPr>
          <a:xfrm>
            <a:off x="467544" y="1556793"/>
            <a:ext cx="8136904" cy="1224136"/>
          </a:xfrm>
        </p:spPr>
        <p:txBody>
          <a:bodyPr>
            <a:normAutofit/>
          </a:bodyPr>
          <a:lstStyle/>
          <a:p>
            <a:r>
              <a:rPr lang="ar-IQ" sz="4000" dirty="0" smtClean="0"/>
              <a:t>الايزو 9000 التطبيق والاهمية</a:t>
            </a:r>
            <a:endParaRPr lang="ar-IQ" sz="4000" dirty="0"/>
          </a:p>
        </p:txBody>
      </p:sp>
    </p:spTree>
    <p:extLst>
      <p:ext uri="{BB962C8B-B14F-4D97-AF65-F5344CB8AC3E}">
        <p14:creationId xmlns:p14="http://schemas.microsoft.com/office/powerpoint/2010/main" val="397959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092280" y="0"/>
            <a:ext cx="2050692" cy="1143000"/>
          </a:xfrm>
        </p:spPr>
        <p:txBody>
          <a:bodyPr/>
          <a:lstStyle/>
          <a:p>
            <a:pPr algn="just" hangingPunct="0">
              <a:lnSpc>
                <a:spcPct val="115000"/>
              </a:lnSpc>
            </a:pPr>
            <a:r>
              <a:rPr lang="ar-SA" sz="4800" u="sng" dirty="0">
                <a:effectLst/>
                <a:latin typeface="Calibri"/>
                <a:ea typeface="Arial Unicode MS"/>
                <a:cs typeface="Simplified Arabic"/>
              </a:rPr>
              <a:t>مقدمة:</a:t>
            </a:r>
            <a:endParaRPr lang="en-US" sz="4000" dirty="0">
              <a:effectLst/>
              <a:latin typeface="Calibri"/>
              <a:ea typeface="Calibri"/>
              <a:cs typeface="Arial"/>
            </a:endParaRPr>
          </a:p>
        </p:txBody>
      </p:sp>
      <p:sp>
        <p:nvSpPr>
          <p:cNvPr id="3" name="عنصر نائب للمحتوى 2"/>
          <p:cNvSpPr>
            <a:spLocks noGrp="1"/>
          </p:cNvSpPr>
          <p:nvPr>
            <p:ph sz="quarter" idx="13"/>
          </p:nvPr>
        </p:nvSpPr>
        <p:spPr>
          <a:xfrm>
            <a:off x="323528" y="836712"/>
            <a:ext cx="8280920" cy="5616624"/>
          </a:xfrm>
        </p:spPr>
        <p:txBody>
          <a:bodyPr>
            <a:normAutofit fontScale="92500" lnSpcReduction="10000"/>
          </a:bodyPr>
          <a:lstStyle/>
          <a:p>
            <a:pPr indent="457200" algn="just">
              <a:lnSpc>
                <a:spcPct val="115000"/>
              </a:lnSpc>
              <a:spcAft>
                <a:spcPts val="0"/>
              </a:spcAft>
            </a:pPr>
            <a:r>
              <a:rPr lang="ar-SA" sz="2400" dirty="0">
                <a:latin typeface="Calibri"/>
                <a:ea typeface="Times New Roman"/>
                <a:cs typeface="Simplified Arabic"/>
              </a:rPr>
              <a:t>إن الإنسان بطبيعته طموح ويسعى دائما إلى الأفضل، ويكون الإنسان مستعدا لبذل الجهد المطلوب للحصول على المكانة المتميزة والرقي والتطور. وهو أيضا يسعى إلى تطوير وتحسين كل ما يتعلق به مثل عائلته وعمله. وتزداد أهمية الرغبة في الطموح والتطور خاصة إذا ما اقترن بمكاسب مادية على المستوى الشخصي والمؤسسي.</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ومما لا </a:t>
            </a:r>
            <a:r>
              <a:rPr lang="ar-SA" sz="2400" dirty="0" smtClean="0">
                <a:latin typeface="Calibri"/>
                <a:ea typeface="Times New Roman"/>
                <a:cs typeface="Simplified Arabic"/>
              </a:rPr>
              <a:t>يخف</a:t>
            </a:r>
            <a:r>
              <a:rPr lang="ar-IQ" sz="2400" dirty="0" smtClean="0">
                <a:latin typeface="Calibri"/>
                <a:ea typeface="Times New Roman"/>
                <a:cs typeface="Simplified Arabic"/>
              </a:rPr>
              <a:t>ى</a:t>
            </a:r>
            <a:r>
              <a:rPr lang="ar-SA" sz="2400" dirty="0" smtClean="0">
                <a:latin typeface="Calibri"/>
                <a:ea typeface="Times New Roman"/>
                <a:cs typeface="Simplified Arabic"/>
              </a:rPr>
              <a:t> </a:t>
            </a:r>
            <a:r>
              <a:rPr lang="ar-SA" sz="2400" dirty="0">
                <a:latin typeface="Calibri"/>
                <a:ea typeface="Times New Roman"/>
                <a:cs typeface="Simplified Arabic"/>
              </a:rPr>
              <a:t>على أحد طبيعة الوضع الحالي والمنافسة الشديدة التي يشهدها قطاع الإنتاج والخدمات وتنوع الأساليب والتقنيات المستخدمة، وأيضا تسارع حركة التغيير بصورة غير مسبوقة مما يجعل الشركة أو المؤسسة أو الجهات الحكومية في حالة بحث وسعي دائم لتضمن لها حصة أو مكانة في السوق ومجال عملها. وهذه الصفة أصبحت مرافقة لكل أنواع الخدمات والقطاعات وأيضا على كل مستوياتها سواء كانت منشآت كبيرة ومتوسطة وصغيرة.</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ونتيجة لذلك فقد ظهرت عدة مفاهيم مرافقة لهذه الأجواء المنافسة، وهذه المفاهيم تشكل وسيلة للدخول والاستمرارية في عالم المنافسة بقوة وتمكّن، وهي في حال تطبيقها واتخاذها كأسس راسخة في التعامل تضمن للجهة الثبات والتقدم.</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 ومن المفاهيم الواجب على الجهات الحرص عليها مفهوم الجودة الشاملة و</a:t>
            </a:r>
            <a:r>
              <a:rPr lang="ar-SA" sz="2400" b="1" dirty="0">
                <a:latin typeface="Calibri"/>
                <a:ea typeface="Times New Roman"/>
                <a:cs typeface="Simplified Arabic"/>
              </a:rPr>
              <a:t>التي تقاس بشهادة الآيزو،</a:t>
            </a:r>
            <a:r>
              <a:rPr lang="ar-SA" sz="2400" dirty="0">
                <a:latin typeface="Calibri"/>
                <a:ea typeface="Times New Roman"/>
                <a:cs typeface="Simplified Arabic"/>
              </a:rPr>
              <a:t>  وترشيد الاستهلاك وحسن استغلال الموارد، واستراتيجيات تحسين الأداء</a:t>
            </a:r>
            <a:r>
              <a:rPr lang="ar-SA" sz="2400" dirty="0" smtClean="0">
                <a:latin typeface="Calibri"/>
                <a:ea typeface="Times New Roman"/>
                <a:cs typeface="Simplified Arabic"/>
              </a:rPr>
              <a:t>...</a:t>
            </a:r>
            <a:endParaRPr lang="ar-IQ" sz="2400" dirty="0" smtClean="0">
              <a:latin typeface="Calibri"/>
              <a:ea typeface="Times New Roman"/>
              <a:cs typeface="Simplified Arabic"/>
            </a:endParaRPr>
          </a:p>
          <a:p>
            <a:pPr algn="just">
              <a:lnSpc>
                <a:spcPct val="115000"/>
              </a:lnSpc>
              <a:spcAft>
                <a:spcPts val="0"/>
              </a:spcAft>
            </a:pPr>
            <a:endParaRPr lang="ar-IQ" sz="2400" dirty="0">
              <a:effectLst/>
              <a:latin typeface="Calibri"/>
              <a:ea typeface="Calibri"/>
              <a:cs typeface="Simplified Arabic"/>
            </a:endParaRPr>
          </a:p>
          <a:p>
            <a:pPr algn="just">
              <a:lnSpc>
                <a:spcPct val="115000"/>
              </a:lnSpc>
              <a:spcAft>
                <a:spcPts val="0"/>
              </a:spcAft>
            </a:pPr>
            <a:endParaRPr lang="en-US" sz="1800" dirty="0">
              <a:effectLst/>
              <a:latin typeface="Calibri"/>
              <a:ea typeface="Calibri"/>
              <a:cs typeface="Arial"/>
            </a:endParaRPr>
          </a:p>
        </p:txBody>
      </p:sp>
    </p:spTree>
    <p:extLst>
      <p:ext uri="{BB962C8B-B14F-4D97-AF65-F5344CB8AC3E}">
        <p14:creationId xmlns:p14="http://schemas.microsoft.com/office/powerpoint/2010/main" val="3463455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76255" y="260648"/>
            <a:ext cx="2234893" cy="720080"/>
          </a:xfrm>
        </p:spPr>
        <p:txBody>
          <a:bodyPr/>
          <a:lstStyle/>
          <a:p>
            <a:pPr marL="0" indent="0" algn="just">
              <a:lnSpc>
                <a:spcPts val="2400"/>
              </a:lnSpc>
              <a:spcBef>
                <a:spcPts val="600"/>
              </a:spcBef>
              <a:buNone/>
            </a:pPr>
            <a:r>
              <a:rPr lang="en-US" sz="4000" dirty="0">
                <a:effectLst/>
                <a:latin typeface="Calibri"/>
                <a:ea typeface="Calibri"/>
                <a:cs typeface="Arial"/>
              </a:rPr>
              <a:t/>
            </a:r>
            <a:br>
              <a:rPr lang="en-US" sz="4000" dirty="0">
                <a:effectLst/>
                <a:latin typeface="Calibri"/>
                <a:ea typeface="Calibri"/>
                <a:cs typeface="Arial"/>
              </a:rPr>
            </a:br>
            <a:r>
              <a:rPr lang="ar-IQ" sz="4000" dirty="0" smtClean="0">
                <a:effectLst/>
                <a:latin typeface="Calibri"/>
                <a:ea typeface="Calibri"/>
                <a:cs typeface="Arial"/>
              </a:rPr>
              <a:t>ما هو الايزو</a:t>
            </a:r>
            <a:endParaRPr lang="ar-IQ" dirty="0"/>
          </a:p>
        </p:txBody>
      </p:sp>
      <p:sp>
        <p:nvSpPr>
          <p:cNvPr id="3" name="عنصر نائب للمحتوى 2"/>
          <p:cNvSpPr>
            <a:spLocks noGrp="1"/>
          </p:cNvSpPr>
          <p:nvPr>
            <p:ph sz="quarter" idx="13"/>
          </p:nvPr>
        </p:nvSpPr>
        <p:spPr>
          <a:xfrm>
            <a:off x="467544" y="980728"/>
            <a:ext cx="8280920" cy="5544616"/>
          </a:xfrm>
        </p:spPr>
        <p:txBody>
          <a:bodyPr>
            <a:noAutofit/>
          </a:bodyPr>
          <a:lstStyle/>
          <a:p>
            <a:pPr marR="47625" indent="457200" algn="just">
              <a:lnSpc>
                <a:spcPct val="115000"/>
              </a:lnSpc>
              <a:spcAft>
                <a:spcPts val="0"/>
              </a:spcAft>
            </a:pPr>
            <a:r>
              <a:rPr lang="ar-SA" sz="1600" dirty="0">
                <a:latin typeface="Calibri"/>
                <a:ea typeface="Arial Unicode MS"/>
                <a:cs typeface="Simplified Arabic"/>
              </a:rPr>
              <a:t>الآيزو هي الكتابة العربية للحروف اللاتينية «</a:t>
            </a:r>
            <a:r>
              <a:rPr lang="en-US" sz="1600" dirty="0">
                <a:latin typeface="Simplified Arabic"/>
                <a:ea typeface="Arial Unicode MS"/>
                <a:cs typeface="Arial"/>
              </a:rPr>
              <a:t>ISO</a:t>
            </a:r>
            <a:r>
              <a:rPr lang="ar-SA" sz="1600" dirty="0">
                <a:latin typeface="Calibri"/>
                <a:ea typeface="Arial Unicode MS"/>
                <a:cs typeface="Simplified Arabic"/>
              </a:rPr>
              <a:t>» وهي الاختصار لاسم الهيئة الدولية للمواصفات ومقرها جنيف </a:t>
            </a:r>
            <a:r>
              <a:rPr lang="en-US" sz="1600" dirty="0">
                <a:solidFill>
                  <a:srgbClr val="000000"/>
                </a:solidFill>
                <a:latin typeface="Simplified Arabic"/>
                <a:ea typeface="Arial Unicode MS"/>
                <a:cs typeface="Arial"/>
              </a:rPr>
              <a:t>International Organization for Standardization</a:t>
            </a:r>
            <a:r>
              <a:rPr lang="ar-SA" sz="1600" dirty="0">
                <a:latin typeface="Calibri"/>
                <a:ea typeface="Arial Unicode MS"/>
                <a:cs typeface="Simplified Arabic"/>
              </a:rPr>
              <a:t>. وتعني</a:t>
            </a:r>
            <a:br>
              <a:rPr lang="ar-SA" sz="1600" dirty="0">
                <a:latin typeface="Calibri"/>
                <a:ea typeface="Arial Unicode MS"/>
                <a:cs typeface="Simplified Arabic"/>
              </a:rPr>
            </a:br>
            <a:r>
              <a:rPr lang="ar-SA" sz="1600" dirty="0">
                <a:latin typeface="Calibri"/>
                <a:ea typeface="Arial Unicode MS"/>
                <a:cs typeface="Simplified Arabic"/>
              </a:rPr>
              <a:t> (مساوي ) أصدرت الهيئة في عام 1987م مجموعة شهادات الآيزو 9000، وهي مواصفات تختص بنظم إدارة المنشآت الصناعية أو الخدمية فهي تعطي الحدود الدنيا للضوابط والقواعد الواجب الالتزام بها لضمان التحكم المستمر في مستوى جودة المنتج. </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ومنذ تلك الفترة تم التعديل عليها حتى صدرت بصورتها النهائية عام 1994 لتتماشى مع المتطلبات والاحتياجات لأنظمة إدارة الجودة المطبقة عالمياً.</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وتقوم منظمة الآيزو </a:t>
            </a:r>
            <a:r>
              <a:rPr lang="en-US" sz="1600" dirty="0">
                <a:latin typeface="Simplified Arabic"/>
                <a:ea typeface="Arial Unicode MS"/>
                <a:cs typeface="Arial"/>
              </a:rPr>
              <a:t>ISO </a:t>
            </a:r>
            <a:r>
              <a:rPr lang="ar-SA" sz="1600" dirty="0">
                <a:latin typeface="Calibri"/>
                <a:ea typeface="Arial Unicode MS"/>
                <a:cs typeface="Simplified Arabic"/>
              </a:rPr>
              <a:t> بمهمة تطوير المواصفات في المجالات كافة باستثناء المواصفات الفنية للمنتجات الخاصة بالصناعات الكهربائية والهندسية </a:t>
            </a:r>
            <a:r>
              <a:rPr lang="ar-SA" sz="1600" dirty="0" smtClean="0">
                <a:latin typeface="Calibri"/>
                <a:ea typeface="Arial Unicode MS"/>
                <a:cs typeface="Simplified Arabic"/>
              </a:rPr>
              <a:t>الإ</a:t>
            </a:r>
            <a:r>
              <a:rPr lang="ar-IQ" sz="1600" dirty="0" smtClean="0">
                <a:latin typeface="Calibri"/>
                <a:ea typeface="Arial Unicode MS"/>
                <a:cs typeface="Simplified Arabic"/>
              </a:rPr>
              <a:t>ل</a:t>
            </a:r>
            <a:r>
              <a:rPr lang="ar-SA" sz="1600" dirty="0" smtClean="0">
                <a:latin typeface="Calibri"/>
                <a:ea typeface="Arial Unicode MS"/>
                <a:cs typeface="Simplified Arabic"/>
              </a:rPr>
              <a:t>كترونية </a:t>
            </a:r>
            <a:r>
              <a:rPr lang="ar-SA" sz="1600" dirty="0">
                <a:latin typeface="Calibri"/>
                <a:ea typeface="Arial Unicode MS"/>
                <a:cs typeface="Simplified Arabic"/>
              </a:rPr>
              <a:t>التي هي من مسؤولية منظمة أخرى تأسست عام 1906 وهي اللجنة العالمية </a:t>
            </a:r>
            <a:r>
              <a:rPr lang="ar-SA" sz="1600" dirty="0" smtClean="0">
                <a:latin typeface="Calibri"/>
                <a:ea typeface="Arial Unicode MS"/>
                <a:cs typeface="Simplified Arabic"/>
              </a:rPr>
              <a:t>للإل</a:t>
            </a:r>
            <a:r>
              <a:rPr lang="ar-IQ" sz="1600" dirty="0" smtClean="0">
                <a:latin typeface="Calibri"/>
                <a:ea typeface="Arial Unicode MS"/>
                <a:cs typeface="Simplified Arabic"/>
              </a:rPr>
              <a:t>ك</a:t>
            </a:r>
            <a:r>
              <a:rPr lang="ar-SA" sz="1600" dirty="0" smtClean="0">
                <a:latin typeface="Calibri"/>
                <a:ea typeface="Arial Unicode MS"/>
                <a:cs typeface="Simplified Arabic"/>
              </a:rPr>
              <a:t>ترونيات </a:t>
            </a:r>
            <a:r>
              <a:rPr lang="ar-SA" sz="1600" dirty="0">
                <a:latin typeface="Calibri"/>
                <a:ea typeface="Arial Unicode MS"/>
                <a:cs typeface="Simplified Arabic"/>
              </a:rPr>
              <a:t>التقنية. </a:t>
            </a:r>
            <a:r>
              <a:rPr lang="en-US" sz="1600" dirty="0">
                <a:latin typeface="Simplified Arabic"/>
                <a:ea typeface="Arial Unicode MS"/>
                <a:cs typeface="Arial"/>
              </a:rPr>
              <a:t>(EIC)</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ولدى الآيزو لجان فنية عددها ما يزيد عن (182) لجنة، كل لجنة مسؤولة عن تطوير مجموعة معينة من المواصفات.</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ويجب التأكيد على نقطة هامة وهي: إن (عائلة الآيزو 9000) الأكثر شيوعا،  هي ليست مواصفات خاصة بمنتجات،،، بل هي مجموعة من المواصفات تعطي متطلبات وإرشادات ضرورية لتأسيس أنظمة إدارة للجودة تهدف إلى تقديم منتجات أو خدمات تطابق متطلبات محددة  ولتقييم هذه الأنظمة.أي أن نظام إدارة الجودة في المؤسسة هو الذي يمكن أن يحقق المطابقة مع هذه المواصفات وليس المنتجات التي تقدمها. </a:t>
            </a:r>
            <a:endParaRPr lang="en-US" sz="1600" dirty="0">
              <a:latin typeface="Calibri"/>
              <a:ea typeface="Calibri"/>
              <a:cs typeface="Arial"/>
            </a:endParaRPr>
          </a:p>
          <a:p>
            <a:pPr marR="47625" algn="just">
              <a:lnSpc>
                <a:spcPct val="115000"/>
              </a:lnSpc>
              <a:spcAft>
                <a:spcPts val="0"/>
              </a:spcAft>
            </a:pPr>
            <a:r>
              <a:rPr lang="ar-SA" sz="1600" dirty="0">
                <a:latin typeface="Calibri"/>
                <a:ea typeface="Arial Unicode MS"/>
                <a:cs typeface="Simplified Arabic"/>
              </a:rPr>
              <a:t>والآيزو نظام مرن هدفه ضمان إرضاء احتياجات ورغبات الزبائن والمستهلكين عن طريق الرقابة الصارمة على جودة المنتج والتقيد بها طالما بقيت الجهة موجودة. ويمكن اعتبار الآيزو هي إحدى الخطوات الموجهة لرضا  المستهلك.</a:t>
            </a:r>
            <a:endParaRPr lang="en-US" sz="1600" dirty="0">
              <a:effectLst/>
              <a:latin typeface="Calibri"/>
              <a:ea typeface="Calibri"/>
              <a:cs typeface="Arial"/>
            </a:endParaRPr>
          </a:p>
        </p:txBody>
      </p:sp>
    </p:spTree>
    <p:extLst>
      <p:ext uri="{BB962C8B-B14F-4D97-AF65-F5344CB8AC3E}">
        <p14:creationId xmlns:p14="http://schemas.microsoft.com/office/powerpoint/2010/main" val="53024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436096" y="332656"/>
            <a:ext cx="3416167" cy="504056"/>
          </a:xfrm>
        </p:spPr>
        <p:txBody>
          <a:bodyPr/>
          <a:lstStyle/>
          <a:p>
            <a:pPr algn="just">
              <a:lnSpc>
                <a:spcPts val="2400"/>
              </a:lnSpc>
              <a:spcBef>
                <a:spcPts val="600"/>
              </a:spcBef>
            </a:pPr>
            <a:r>
              <a:rPr lang="ar-SA" sz="4800" dirty="0">
                <a:effectLst/>
                <a:latin typeface="Calibri"/>
                <a:ea typeface="Arial Unicode MS"/>
                <a:cs typeface="Simplified Arabic"/>
              </a:rPr>
              <a:t>الآيزو 9000 </a:t>
            </a:r>
            <a:r>
              <a:rPr lang="en-US" sz="3200" dirty="0">
                <a:effectLst/>
                <a:latin typeface="Calibri"/>
                <a:ea typeface="Calibri"/>
                <a:cs typeface="Arial"/>
              </a:rPr>
              <a:t/>
            </a:r>
            <a:br>
              <a:rPr lang="en-US" sz="3200" dirty="0">
                <a:effectLst/>
                <a:latin typeface="Calibri"/>
                <a:ea typeface="Calibri"/>
                <a:cs typeface="Arial"/>
              </a:rPr>
            </a:br>
            <a:endParaRPr lang="ar-IQ" dirty="0"/>
          </a:p>
        </p:txBody>
      </p:sp>
      <p:sp>
        <p:nvSpPr>
          <p:cNvPr id="3" name="عنصر نائب للمحتوى 2"/>
          <p:cNvSpPr>
            <a:spLocks noGrp="1"/>
          </p:cNvSpPr>
          <p:nvPr>
            <p:ph sz="quarter" idx="13"/>
          </p:nvPr>
        </p:nvSpPr>
        <p:spPr>
          <a:xfrm>
            <a:off x="323528" y="692696"/>
            <a:ext cx="8424936" cy="5832648"/>
          </a:xfrm>
        </p:spPr>
        <p:txBody>
          <a:bodyPr>
            <a:normAutofit fontScale="70000" lnSpcReduction="20000"/>
          </a:bodyPr>
          <a:lstStyle/>
          <a:p>
            <a:pPr marR="47625" indent="457200" algn="just">
              <a:lnSpc>
                <a:spcPct val="115000"/>
              </a:lnSpc>
              <a:spcAft>
                <a:spcPts val="0"/>
              </a:spcAft>
            </a:pPr>
            <a:r>
              <a:rPr lang="ar-SA" sz="2400" dirty="0">
                <a:latin typeface="Calibri"/>
                <a:ea typeface="Arial Unicode MS"/>
                <a:cs typeface="Simplified Arabic"/>
              </a:rPr>
              <a:t>عبارة عن مجموعة من الشهادات تدل على تطبيق نظام توكيد الجودة في المؤسسة الحاصلة عليها. فهي تعمل على ضمان تأكيد لطرف ثالث بقدرة المؤسسة التي تحصل عليها على تلبية المواصفات المطلوبة للجودة في المنتج الذي تقدمه، كما تدل على أن أداءها يصل إلى المستويات التفاوضية فهي عبارة عن ثلاث شهادات تطبق كل منها على نوع معين من المؤسسات. </a:t>
            </a:r>
            <a:endParaRPr lang="en-US" sz="1800" dirty="0">
              <a:latin typeface="Calibri"/>
              <a:ea typeface="Calibri"/>
              <a:cs typeface="Arial"/>
            </a:endParaRPr>
          </a:p>
          <a:p>
            <a:pPr marL="342900" marR="47625" lvl="0" indent="-342900" algn="just">
              <a:lnSpc>
                <a:spcPct val="115000"/>
              </a:lnSpc>
              <a:spcAft>
                <a:spcPts val="0"/>
              </a:spcAft>
              <a:buFont typeface="+mj-lt"/>
              <a:buAutoNum type="arabicPeriod"/>
              <a:tabLst>
                <a:tab pos="276225" algn="l"/>
              </a:tabLst>
            </a:pPr>
            <a:r>
              <a:rPr lang="ar-SA" sz="2400" b="1" dirty="0">
                <a:latin typeface="Calibri"/>
                <a:ea typeface="Arial Unicode MS"/>
                <a:cs typeface="Simplified Arabic"/>
              </a:rPr>
              <a:t>شهادة الجودة آيزو 9001</a:t>
            </a:r>
            <a:r>
              <a:rPr lang="ar-SA" sz="2400" dirty="0">
                <a:latin typeface="Calibri"/>
                <a:ea typeface="Arial Unicode MS"/>
                <a:cs typeface="Simplified Arabic"/>
              </a:rPr>
              <a:t> تطبق على المؤسسات التي تصمم وتنتج وتبيع منتجاتها </a:t>
            </a:r>
            <a:endParaRPr lang="en-US" sz="1800" dirty="0">
              <a:latin typeface="Calibri"/>
              <a:ea typeface="Calibri"/>
              <a:cs typeface="Arial"/>
            </a:endParaRPr>
          </a:p>
          <a:p>
            <a:pPr marL="342900" marR="47625" lvl="0" indent="-342900" algn="just">
              <a:lnSpc>
                <a:spcPct val="115000"/>
              </a:lnSpc>
              <a:spcAft>
                <a:spcPts val="0"/>
              </a:spcAft>
              <a:buFont typeface="+mj-lt"/>
              <a:buAutoNum type="arabicPeriod"/>
              <a:tabLst>
                <a:tab pos="276225" algn="l"/>
              </a:tabLst>
            </a:pPr>
            <a:r>
              <a:rPr lang="ar-SA" sz="2400" b="1" dirty="0">
                <a:latin typeface="Calibri"/>
                <a:ea typeface="Arial Unicode MS"/>
                <a:cs typeface="Simplified Arabic"/>
              </a:rPr>
              <a:t>شهادة الجودة آيزو 9002</a:t>
            </a:r>
            <a:r>
              <a:rPr lang="ar-SA" sz="2400" dirty="0">
                <a:latin typeface="Calibri"/>
                <a:ea typeface="Arial Unicode MS"/>
                <a:cs typeface="Simplified Arabic"/>
              </a:rPr>
              <a:t> تطبق على المؤسسات التي تنتج وتبيع منتجاتها </a:t>
            </a:r>
            <a:endParaRPr lang="en-US" sz="1800" dirty="0">
              <a:latin typeface="Calibri"/>
              <a:ea typeface="Calibri"/>
              <a:cs typeface="Arial"/>
            </a:endParaRPr>
          </a:p>
          <a:p>
            <a:pPr marL="342900" marR="47625" lvl="0" indent="-342900" algn="just">
              <a:lnSpc>
                <a:spcPct val="115000"/>
              </a:lnSpc>
              <a:spcAft>
                <a:spcPts val="0"/>
              </a:spcAft>
              <a:buFont typeface="+mj-lt"/>
              <a:buAutoNum type="arabicPeriod"/>
              <a:tabLst>
                <a:tab pos="276225" algn="l"/>
              </a:tabLst>
            </a:pPr>
            <a:r>
              <a:rPr lang="ar-SA" sz="2400" b="1" dirty="0">
                <a:latin typeface="Calibri"/>
                <a:ea typeface="Arial Unicode MS"/>
                <a:cs typeface="Simplified Arabic"/>
              </a:rPr>
              <a:t>شهادة الجودة آيزو 9003</a:t>
            </a:r>
            <a:r>
              <a:rPr lang="ar-SA" sz="2400" dirty="0">
                <a:latin typeface="Calibri"/>
                <a:ea typeface="Arial Unicode MS"/>
                <a:cs typeface="Simplified Arabic"/>
              </a:rPr>
              <a:t> تطبق على المؤسسات التي تبيع المنتجات فقط </a:t>
            </a:r>
            <a:endParaRPr lang="en-US" sz="1800" dirty="0">
              <a:latin typeface="Calibri"/>
              <a:ea typeface="Calibri"/>
              <a:cs typeface="Arial"/>
            </a:endParaRPr>
          </a:p>
          <a:p>
            <a:pPr marL="276225" marR="47625" algn="just">
              <a:lnSpc>
                <a:spcPct val="115000"/>
              </a:lnSpc>
              <a:spcAft>
                <a:spcPts val="0"/>
              </a:spcAft>
            </a:pPr>
            <a:r>
              <a:rPr lang="en-US" sz="2400" dirty="0">
                <a:latin typeface="Simplified Arabic"/>
                <a:ea typeface="Arial Unicode MS"/>
                <a:cs typeface="Arial"/>
              </a:rPr>
              <a:t> </a:t>
            </a:r>
            <a:endParaRPr lang="en-US" sz="1800" dirty="0">
              <a:latin typeface="Calibri"/>
              <a:ea typeface="Calibri"/>
              <a:cs typeface="Arial"/>
            </a:endParaRPr>
          </a:p>
          <a:p>
            <a:pPr marR="276225" algn="just">
              <a:lnSpc>
                <a:spcPct val="115000"/>
              </a:lnSpc>
              <a:spcAft>
                <a:spcPts val="0"/>
              </a:spcAft>
            </a:pPr>
            <a:r>
              <a:rPr lang="ar-SA" sz="2400" b="1" u="sng" dirty="0">
                <a:latin typeface="Calibri"/>
                <a:ea typeface="Arial Unicode MS"/>
                <a:cs typeface="Simplified Arabic"/>
              </a:rPr>
              <a:t>من الذين يحق لهم طلب شهادة الآيزو ؟</a:t>
            </a:r>
            <a:endParaRPr lang="en-US" sz="1800" dirty="0">
              <a:latin typeface="Calibri"/>
              <a:ea typeface="Calibri"/>
              <a:cs typeface="Arial"/>
            </a:endParaRPr>
          </a:p>
          <a:p>
            <a:pPr marR="47625" algn="just">
              <a:lnSpc>
                <a:spcPct val="115000"/>
              </a:lnSpc>
              <a:spcAft>
                <a:spcPts val="0"/>
              </a:spcAft>
            </a:pPr>
            <a:r>
              <a:rPr lang="ar-SA" sz="2400" dirty="0">
                <a:latin typeface="Calibri"/>
                <a:ea typeface="Arial Unicode MS"/>
                <a:cs typeface="Simplified Arabic"/>
              </a:rPr>
              <a:t>إن عائلة مواصفات الآيزو9000 مواصفات عامة يمكن استخدامها من قبل أي مؤسسة سواء كانت كبيرة أو صغيرة، إنتاجية أم خدمية، أو كانت تقدم منتجات خاصة أو المواد المصنعة.</a:t>
            </a:r>
            <a:endParaRPr lang="en-US" sz="1800" dirty="0">
              <a:latin typeface="Calibri"/>
              <a:ea typeface="Calibri"/>
              <a:cs typeface="Arial"/>
            </a:endParaRPr>
          </a:p>
          <a:p>
            <a:pPr marR="276225" algn="just">
              <a:lnSpc>
                <a:spcPct val="115000"/>
              </a:lnSpc>
              <a:spcAft>
                <a:spcPts val="0"/>
              </a:spcAft>
            </a:pPr>
            <a:r>
              <a:rPr lang="ar-SA" sz="2400" b="1" u="sng" dirty="0">
                <a:latin typeface="Calibri"/>
                <a:ea typeface="Arial Unicode MS"/>
                <a:cs typeface="Simplified Arabic"/>
              </a:rPr>
              <a:t>ما هي المجالات التي يمكن الحصول فيها على شهادة الآيزو ؟؟؟؟</a:t>
            </a:r>
            <a:endParaRPr lang="en-US" sz="1800" dirty="0">
              <a:latin typeface="Calibri"/>
              <a:ea typeface="Calibri"/>
              <a:cs typeface="Arial"/>
            </a:endParaRPr>
          </a:p>
          <a:p>
            <a:pPr marR="276225" algn="just">
              <a:lnSpc>
                <a:spcPct val="115000"/>
              </a:lnSpc>
              <a:spcAft>
                <a:spcPts val="0"/>
              </a:spcAft>
            </a:pPr>
            <a:r>
              <a:rPr lang="ar-SA" sz="2400" dirty="0">
                <a:latin typeface="Calibri"/>
                <a:ea typeface="Arial Unicode MS"/>
                <a:cs typeface="Simplified Arabic"/>
              </a:rPr>
              <a:t>لا يوجد حدود أو مدى للشركات والمؤسسات والهيئات والخدمات التي يمكنها الحصول على شهادة الآيزو، فهي مقسمة كما سيتم تفصيله إلى عدة تصنيفات (الآيزو 9000 وتقسيماته والآيزو 1400 الخاص بالبيئة)...</a:t>
            </a:r>
            <a:endParaRPr lang="en-US" sz="1800" dirty="0">
              <a:latin typeface="Calibri"/>
              <a:ea typeface="Calibri"/>
              <a:cs typeface="Arial"/>
            </a:endParaRPr>
          </a:p>
          <a:p>
            <a:pPr marR="276225" algn="just">
              <a:lnSpc>
                <a:spcPct val="115000"/>
              </a:lnSpc>
              <a:spcAft>
                <a:spcPts val="0"/>
              </a:spcAft>
            </a:pPr>
            <a:r>
              <a:rPr lang="ar-JO" sz="2400" dirty="0">
                <a:solidFill>
                  <a:srgbClr val="000000"/>
                </a:solidFill>
                <a:latin typeface="Calibri"/>
                <a:ea typeface="Times New Roman"/>
                <a:cs typeface="Simplified Arabic"/>
              </a:rPr>
              <a:t>إن تنوع فئات الآيزو جعلها ملائمة لكافة القطاعات والخدمات، فبداية من محل تجاري قد لا يتجاوز عدد العاملين فيه شخصين..... إلى مستويات تصل إلى الحكومات ومؤسسات الدولة....كلها يمكن الحصول على إحدى شهادات الآيزو (إذا التزمت بالمعايير المطلوبة طبعا).....</a:t>
            </a:r>
            <a:endParaRPr lang="en-US" sz="1800" dirty="0">
              <a:latin typeface="Calibri"/>
              <a:ea typeface="Calibri"/>
              <a:cs typeface="Arial"/>
            </a:endParaRPr>
          </a:p>
          <a:p>
            <a:pPr marR="276225" algn="just">
              <a:lnSpc>
                <a:spcPct val="115000"/>
              </a:lnSpc>
              <a:spcAft>
                <a:spcPts val="0"/>
              </a:spcAft>
            </a:pPr>
            <a:r>
              <a:rPr lang="ar-SA" sz="2400" dirty="0">
                <a:solidFill>
                  <a:srgbClr val="000000"/>
                </a:solidFill>
                <a:latin typeface="Calibri"/>
                <a:ea typeface="Times New Roman"/>
                <a:cs typeface="Simplified Arabic"/>
              </a:rPr>
              <a:t>لقد ازداد الاهتمام بالمواصفات الدولية آيزو 9000  وقد زاد الاهتمام بهذه النظم حيث وصل عدد المؤسسات الحاصلة عليها علي المستوي الدولي حوالي </a:t>
            </a:r>
            <a:r>
              <a:rPr lang="ar-SA" sz="2400" b="1" dirty="0">
                <a:solidFill>
                  <a:srgbClr val="000000"/>
                </a:solidFill>
                <a:latin typeface="Calibri"/>
                <a:ea typeface="Times New Roman"/>
                <a:cs typeface="Simplified Arabic"/>
              </a:rPr>
              <a:t>نصف مليون مؤسسة صناعية وخدمية..</a:t>
            </a:r>
            <a:endParaRPr lang="en-US" sz="1800" dirty="0">
              <a:latin typeface="Calibri"/>
              <a:ea typeface="Calibri"/>
              <a:cs typeface="Arial"/>
            </a:endParaRPr>
          </a:p>
          <a:p>
            <a:pPr marR="276225" algn="just">
              <a:lnSpc>
                <a:spcPct val="115000"/>
              </a:lnSpc>
              <a:spcAft>
                <a:spcPts val="0"/>
              </a:spcAft>
            </a:pPr>
            <a:r>
              <a:rPr lang="ar-SA" sz="2400" b="1" dirty="0">
                <a:solidFill>
                  <a:srgbClr val="000000"/>
                </a:solidFill>
                <a:latin typeface="Calibri"/>
                <a:ea typeface="Times New Roman"/>
                <a:cs typeface="Simplified Arabic"/>
              </a:rPr>
              <a:t> </a:t>
            </a:r>
            <a:endParaRPr lang="en-US" sz="1800" dirty="0">
              <a:effectLst/>
              <a:latin typeface="Calibri"/>
              <a:ea typeface="Calibri"/>
              <a:cs typeface="Arial"/>
            </a:endParaRPr>
          </a:p>
        </p:txBody>
      </p:sp>
    </p:spTree>
    <p:extLst>
      <p:ext uri="{BB962C8B-B14F-4D97-AF65-F5344CB8AC3E}">
        <p14:creationId xmlns:p14="http://schemas.microsoft.com/office/powerpoint/2010/main" val="138668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63747" y="0"/>
            <a:ext cx="7406208" cy="641008"/>
          </a:xfrm>
        </p:spPr>
        <p:txBody>
          <a:bodyPr/>
          <a:lstStyle/>
          <a:p>
            <a:r>
              <a:rPr lang="ar-SA" sz="3200" u="sng" dirty="0">
                <a:effectLst/>
                <a:ea typeface="Arial Unicode MS"/>
                <a:cs typeface="Simplified Arabic"/>
              </a:rPr>
              <a:t>الفوائد المتحققة من الحصول على شهادة الآيزو: </a:t>
            </a:r>
            <a:endParaRPr lang="ar-IQ" sz="3200" dirty="0"/>
          </a:p>
        </p:txBody>
      </p:sp>
      <p:sp>
        <p:nvSpPr>
          <p:cNvPr id="3" name="عنصر نائب للمحتوى 2"/>
          <p:cNvSpPr>
            <a:spLocks noGrp="1"/>
          </p:cNvSpPr>
          <p:nvPr>
            <p:ph sz="quarter" idx="13"/>
          </p:nvPr>
        </p:nvSpPr>
        <p:spPr>
          <a:xfrm>
            <a:off x="395536" y="1052736"/>
            <a:ext cx="8352928" cy="5256584"/>
          </a:xfrm>
        </p:spPr>
        <p:txBody>
          <a:bodyPr>
            <a:normAutofit fontScale="85000" lnSpcReduction="20000"/>
          </a:bodyPr>
          <a:lstStyle/>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نظام الآيزو بحد ذاته عبارة عن أداة أو وسيلة لتصحيح الأخطاء وضمان عدم تكرارها.</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نظام يحدد المسؤوليات الإدارية والصلاحيات وعدم إلقاء التبعات على الآخرين والمحاسبة على الأخطاء.</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يؤسس أسلوب إحصائي يمكن المؤسسة من تقييم وفهم نظم المعلومات داخل المؤسسة تساعد على اتخاذ القرارات الصائبة.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نظام رقابة وتفتيش للتأكد من مدى تحقيق شروط الجودة لتلبية رغبات العملاء والمستهلكين.</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 تمكين المؤسسة من التعرف على مدى قوتها وضعفها</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يحتوي النظام على التدابير اللازمة للتقييم</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يحتوي النظام على أسس التحسين المستمر</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يقدم النظام رؤية تصبح محل تقدير من الجهات الخارجية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تقليل الوقت اللازم لإنهاء مهمة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ثقة العملاء ورضاهم</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تقليل الاجتماعات غير الضرورية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الإقلال من عمليات المراقبة</a:t>
            </a:r>
            <a:endParaRPr lang="en-US" sz="1800" dirty="0">
              <a:latin typeface="Calibri"/>
              <a:ea typeface="Calibri"/>
              <a:cs typeface="Arial"/>
            </a:endParaRPr>
          </a:p>
          <a:p>
            <a:pPr marL="342900" lvl="0" indent="-342900" algn="just">
              <a:lnSpc>
                <a:spcPct val="115000"/>
              </a:lnSpc>
              <a:spcAft>
                <a:spcPts val="0"/>
              </a:spcAft>
              <a:buFont typeface="+mj-lt"/>
              <a:buAutoNum type="arabicPeriod"/>
              <a:tabLst>
                <a:tab pos="408940" algn="l"/>
              </a:tabLst>
            </a:pPr>
            <a:r>
              <a:rPr lang="ar-SA" sz="2400" dirty="0">
                <a:latin typeface="Calibri"/>
                <a:ea typeface="Times New Roman"/>
                <a:cs typeface="Simplified Arabic"/>
              </a:rPr>
              <a:t>الاستفادة المثلى من الموارد المتاحة</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2724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332656"/>
            <a:ext cx="7416823" cy="648072"/>
          </a:xfrm>
        </p:spPr>
        <p:txBody>
          <a:bodyPr/>
          <a:lstStyle/>
          <a:p>
            <a:r>
              <a:rPr lang="ar-SA" sz="3200" dirty="0">
                <a:effectLst/>
                <a:ea typeface="Times New Roman"/>
                <a:cs typeface="Simplified Arabic"/>
              </a:rPr>
              <a:t>أهمية نظام الآيزو </a:t>
            </a:r>
            <a:r>
              <a:rPr lang="ar-SA" sz="3200" dirty="0" smtClean="0">
                <a:effectLst/>
                <a:ea typeface="Times New Roman"/>
                <a:cs typeface="Simplified Arabic"/>
              </a:rPr>
              <a:t>9000</a:t>
            </a:r>
            <a:endParaRPr lang="ar-IQ" sz="3200" dirty="0"/>
          </a:p>
        </p:txBody>
      </p:sp>
      <p:sp>
        <p:nvSpPr>
          <p:cNvPr id="3" name="عنصر نائب للمحتوى 2"/>
          <p:cNvSpPr>
            <a:spLocks noGrp="1"/>
          </p:cNvSpPr>
          <p:nvPr>
            <p:ph sz="quarter" idx="13"/>
          </p:nvPr>
        </p:nvSpPr>
        <p:spPr>
          <a:xfrm>
            <a:off x="539552" y="1196752"/>
            <a:ext cx="7992888" cy="5112568"/>
          </a:xfrm>
        </p:spPr>
        <p:txBody>
          <a:bodyPr>
            <a:normAutofit lnSpcReduction="10000"/>
          </a:bodyPr>
          <a:lstStyle/>
          <a:p>
            <a:pPr indent="228600" algn="just">
              <a:lnSpc>
                <a:spcPct val="115000"/>
              </a:lnSpc>
              <a:spcAft>
                <a:spcPts val="0"/>
              </a:spcAft>
            </a:pPr>
            <a:r>
              <a:rPr lang="ar-SA" sz="2400" b="1" dirty="0">
                <a:latin typeface="Calibri"/>
                <a:ea typeface="Times New Roman"/>
                <a:cs typeface="Simplified Arabic"/>
              </a:rPr>
              <a:t>يمكن تلخيص اهمية الحصول على شهادة الآيزو ضمن أربعة مرتكزات رئيسية هي:</a:t>
            </a:r>
            <a:endParaRPr lang="en-US" sz="1800" dirty="0">
              <a:latin typeface="Calibri"/>
              <a:ea typeface="Calibri"/>
              <a:cs typeface="Arial"/>
            </a:endParaRPr>
          </a:p>
          <a:p>
            <a:pPr marL="342900" lvl="0" indent="-342900" algn="just">
              <a:lnSpc>
                <a:spcPct val="115000"/>
              </a:lnSpc>
              <a:spcAft>
                <a:spcPts val="0"/>
              </a:spcAft>
              <a:tabLst>
                <a:tab pos="457200" algn="l"/>
              </a:tabLst>
            </a:pPr>
            <a:r>
              <a:rPr lang="ar-SA" sz="2400" b="1" dirty="0">
                <a:latin typeface="Calibri"/>
                <a:ea typeface="Times New Roman"/>
                <a:cs typeface="Simplified Arabic"/>
              </a:rPr>
              <a:t>جودة المنتج</a:t>
            </a:r>
            <a:r>
              <a:rPr lang="ar-SA" sz="2400" dirty="0">
                <a:latin typeface="Calibri"/>
                <a:ea typeface="Times New Roman"/>
                <a:cs typeface="Simplified Arabic"/>
              </a:rPr>
              <a:t> </a:t>
            </a:r>
            <a:r>
              <a:rPr lang="ar-SA" sz="2400" b="1" dirty="0">
                <a:latin typeface="Calibri"/>
                <a:ea typeface="Times New Roman"/>
                <a:cs typeface="Simplified Arabic"/>
              </a:rPr>
              <a:t>أو الخدمة</a:t>
            </a:r>
            <a:r>
              <a:rPr lang="ar-SA" sz="2400" dirty="0">
                <a:latin typeface="Calibri"/>
                <a:ea typeface="Times New Roman"/>
                <a:cs typeface="Simplified Arabic"/>
              </a:rPr>
              <a:t>: وهذا يتم من خلال المراجعة الدورية لطرق وأساليب الإنتاج وتحسينها وتطويرها باستمرار ومن ثم توثيقها والعمل بموجبها.</a:t>
            </a:r>
            <a:endParaRPr lang="en-US" sz="1800" dirty="0">
              <a:latin typeface="Calibri"/>
              <a:ea typeface="Calibri"/>
              <a:cs typeface="Arial"/>
            </a:endParaRPr>
          </a:p>
          <a:p>
            <a:pPr marL="342900" lvl="0" indent="-342900" algn="just">
              <a:lnSpc>
                <a:spcPct val="115000"/>
              </a:lnSpc>
              <a:spcAft>
                <a:spcPts val="0"/>
              </a:spcAft>
              <a:tabLst>
                <a:tab pos="457200" algn="l"/>
              </a:tabLst>
            </a:pPr>
            <a:r>
              <a:rPr lang="ar-SA" sz="2400" b="1" dirty="0">
                <a:latin typeface="Calibri"/>
                <a:ea typeface="Times New Roman"/>
                <a:cs typeface="Simplified Arabic"/>
              </a:rPr>
              <a:t>المنافسة:</a:t>
            </a:r>
            <a:r>
              <a:rPr lang="ar-SA" sz="2400" dirty="0">
                <a:latin typeface="Calibri"/>
                <a:ea typeface="Times New Roman"/>
                <a:cs typeface="Simplified Arabic"/>
              </a:rPr>
              <a:t> إن حصول الشركة أو الجهة</a:t>
            </a:r>
            <a:r>
              <a:rPr lang="ar-SA" sz="2400" b="1" dirty="0">
                <a:latin typeface="Calibri"/>
                <a:ea typeface="Times New Roman"/>
                <a:cs typeface="Simplified Arabic"/>
              </a:rPr>
              <a:t> </a:t>
            </a:r>
            <a:r>
              <a:rPr lang="ar-SA" sz="2400" dirty="0">
                <a:latin typeface="Calibri"/>
                <a:ea typeface="Times New Roman"/>
                <a:cs typeface="Simplified Arabic"/>
              </a:rPr>
              <a:t>على شهادة الآيزو يحفزها على الإبقاء على مستوى عالي من الجودة وخاصة في وجه الجهات المنافسة التي لم تؤهل للحصول على مثل هذه الشهادة وتنتج أصنافا مشابه لأصنافها.</a:t>
            </a:r>
            <a:endParaRPr lang="en-US" sz="1800" dirty="0">
              <a:latin typeface="Calibri"/>
              <a:ea typeface="Calibri"/>
              <a:cs typeface="Arial"/>
            </a:endParaRPr>
          </a:p>
          <a:p>
            <a:pPr marL="342900" lvl="0" indent="-342900" algn="just">
              <a:lnSpc>
                <a:spcPct val="115000"/>
              </a:lnSpc>
              <a:spcAft>
                <a:spcPts val="0"/>
              </a:spcAft>
              <a:tabLst>
                <a:tab pos="457200" algn="l"/>
              </a:tabLst>
            </a:pPr>
            <a:r>
              <a:rPr lang="ar-SA" sz="2400" b="1" dirty="0">
                <a:latin typeface="Calibri"/>
                <a:ea typeface="Times New Roman"/>
                <a:cs typeface="Simplified Arabic"/>
              </a:rPr>
              <a:t>خدمة الزبائن</a:t>
            </a:r>
            <a:r>
              <a:rPr lang="ar-SA" sz="2400" dirty="0">
                <a:latin typeface="Calibri"/>
                <a:ea typeface="Times New Roman"/>
                <a:cs typeface="Simplified Arabic"/>
              </a:rPr>
              <a:t>: في كثير من الحالات وخاصة في أسواق التصدير فان الجهة المستوردة تطلب أن يكون المصدر حاصلا على شهادة الآيزو.</a:t>
            </a:r>
            <a:endParaRPr lang="en-US" sz="1800" dirty="0">
              <a:latin typeface="Calibri"/>
              <a:ea typeface="Calibri"/>
              <a:cs typeface="Arial"/>
            </a:endParaRPr>
          </a:p>
          <a:p>
            <a:r>
              <a:rPr lang="ar-SA" sz="2400" b="1" dirty="0">
                <a:ea typeface="Times New Roman"/>
                <a:cs typeface="Simplified Arabic"/>
              </a:rPr>
              <a:t>الإنتاجية والربحية</a:t>
            </a:r>
            <a:r>
              <a:rPr lang="ar-SA" sz="2400" dirty="0">
                <a:ea typeface="Times New Roman"/>
                <a:cs typeface="Simplified Arabic"/>
              </a:rPr>
              <a:t>: وهذا يتم عن طريق زيادة فعالية المؤسسة من خلال جودة المنتج وقدرتها على المنافسة ويؤدي بالتالي إلى زيادة حجم المبيعات وتحقيق الأرباح أو توسيع نطاق الخدمة وجودتها.</a:t>
            </a:r>
            <a:endParaRPr lang="ar-IQ" dirty="0"/>
          </a:p>
        </p:txBody>
      </p:sp>
    </p:spTree>
    <p:extLst>
      <p:ext uri="{BB962C8B-B14F-4D97-AF65-F5344CB8AC3E}">
        <p14:creationId xmlns:p14="http://schemas.microsoft.com/office/powerpoint/2010/main" val="2627750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36306" y="188640"/>
            <a:ext cx="7478216" cy="713016"/>
          </a:xfrm>
        </p:spPr>
        <p:txBody>
          <a:bodyPr/>
          <a:lstStyle/>
          <a:p>
            <a:pPr algn="just">
              <a:lnSpc>
                <a:spcPts val="2400"/>
              </a:lnSpc>
              <a:spcBef>
                <a:spcPts val="600"/>
              </a:spcBef>
            </a:pPr>
            <a:r>
              <a:rPr lang="ar-SA" sz="3200" dirty="0">
                <a:effectLst/>
                <a:latin typeface="Calibri"/>
                <a:ea typeface="Arial Unicode MS"/>
                <a:cs typeface="Simplified Arabic"/>
              </a:rPr>
              <a:t>الآيزو حاجة حقيقية وليس لأغراض دعائية فقط:</a:t>
            </a:r>
            <a:endParaRPr lang="en-US" sz="3200" dirty="0">
              <a:effectLst/>
              <a:latin typeface="Calibri"/>
              <a:ea typeface="Calibri"/>
              <a:cs typeface="Arial"/>
            </a:endParaRPr>
          </a:p>
        </p:txBody>
      </p:sp>
      <p:sp>
        <p:nvSpPr>
          <p:cNvPr id="3" name="عنصر نائب للمحتوى 2"/>
          <p:cNvSpPr>
            <a:spLocks noGrp="1"/>
          </p:cNvSpPr>
          <p:nvPr>
            <p:ph sz="quarter" idx="13"/>
          </p:nvPr>
        </p:nvSpPr>
        <p:spPr>
          <a:xfrm>
            <a:off x="323528" y="908720"/>
            <a:ext cx="8352928" cy="5760640"/>
          </a:xfrm>
        </p:spPr>
        <p:txBody>
          <a:bodyPr>
            <a:normAutofit fontScale="92500" lnSpcReduction="20000"/>
          </a:bodyPr>
          <a:lstStyle/>
          <a:p>
            <a:pPr algn="just">
              <a:lnSpc>
                <a:spcPct val="115000"/>
              </a:lnSpc>
              <a:spcAft>
                <a:spcPts val="0"/>
              </a:spcAft>
            </a:pPr>
            <a:r>
              <a:rPr lang="ar-SA" sz="2400" dirty="0">
                <a:latin typeface="Calibri"/>
                <a:ea typeface="Times New Roman"/>
                <a:cs typeface="Simplified Arabic"/>
              </a:rPr>
              <a:t>يجب أن تكون الرغبة في الحصول على شهادة الآيزو رغبة حقيقة في التطوير وتطبيق معايير الجودة الشاملة وليس لنواحي دعائية فقط، لأنه إذا كان هدف المؤسسة الحصول على الشهادة لتنال رضى الزبائن وتكسب ثقتهم في الخدمة المقدمة أو المنتج فقد تحصل على الشهادة لمرحلة آنية ولكن أن لم يترافق ذلك مع تغيرات جذرية وهيكلية حقيقية في الأداء فقد يتراجع أدائها وتفقد ثقة زبائنها بشكل نهائي. </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 </a:t>
            </a:r>
            <a:endParaRPr lang="en-US" sz="1800" dirty="0">
              <a:latin typeface="Calibri"/>
              <a:ea typeface="Calibri"/>
              <a:cs typeface="Arial"/>
            </a:endParaRPr>
          </a:p>
          <a:p>
            <a:pPr>
              <a:lnSpc>
                <a:spcPct val="115000"/>
              </a:lnSpc>
              <a:spcAft>
                <a:spcPts val="0"/>
              </a:spcAft>
            </a:pPr>
            <a:r>
              <a:rPr lang="ar-SA" sz="2400" dirty="0">
                <a:latin typeface="Calibri"/>
                <a:ea typeface="Times New Roman"/>
                <a:cs typeface="Simplified Arabic"/>
              </a:rPr>
              <a:t>لذا لا بد من التمييز بين رغبة الحصول على شهادة الجودة كشعار وناحية دعائية وبين التغيير  الجذري والهيكلي الحقيقي نحو التميز في الأداء الشامل المتكامل في نواحي الأداء المبني على أسس سليمة وملتزمة ثابتة. وباتباع هذه الأسس تستطيع الشركة أو المؤسسة التقدم والتميز بصورة متسلسلة ومترابطة مما يجعلها مؤهلة للحصول على درجات وشهادات أعلى من الكفاءة والجودة المتعددة والمتنوعة.</a:t>
            </a:r>
            <a:endParaRPr lang="en-US" sz="1800" dirty="0">
              <a:latin typeface="Calibri"/>
              <a:ea typeface="Calibri"/>
              <a:cs typeface="Arial"/>
            </a:endParaRPr>
          </a:p>
          <a:p>
            <a:pPr algn="just">
              <a:lnSpc>
                <a:spcPct val="115000"/>
              </a:lnSpc>
              <a:spcAft>
                <a:spcPts val="0"/>
              </a:spcAft>
            </a:pPr>
            <a:r>
              <a:rPr lang="ar-SA" sz="2400" dirty="0">
                <a:latin typeface="Calibri"/>
                <a:ea typeface="Times New Roman"/>
                <a:cs typeface="Simplified Arabic"/>
              </a:rPr>
              <a:t>إن قرار مؤسسة أو شركة ما أن تصبح مميزة وتتمتع بتطبيق معايير الجودة هي عملية تراكمية وتحتاج إلى جهد متواصل فهو ليس شيئا روتينيا أو قرار يمكن تطبيقه بفترة زمنية قصيرة (وإن تم فإن ما يأتي سريعا يذهب سريعا)، لذا لا بد من الحرص على البناء السليم لقواعد الشركة وأسسها وطبيعة علاقاتها وأن تصب جميع العمليات المختلفة في الشركة لصالح الهدف العام المميز.</a:t>
            </a:r>
            <a:endParaRPr lang="en-US" sz="1800" dirty="0">
              <a:effectLst/>
              <a:latin typeface="Calibri"/>
              <a:ea typeface="Calibri"/>
              <a:cs typeface="Arial"/>
            </a:endParaRPr>
          </a:p>
        </p:txBody>
      </p:sp>
    </p:spTree>
    <p:extLst>
      <p:ext uri="{BB962C8B-B14F-4D97-AF65-F5344CB8AC3E}">
        <p14:creationId xmlns:p14="http://schemas.microsoft.com/office/powerpoint/2010/main" val="941566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1681" y="188640"/>
            <a:ext cx="7483704" cy="641008"/>
          </a:xfrm>
        </p:spPr>
        <p:txBody>
          <a:bodyPr/>
          <a:lstStyle/>
          <a:p>
            <a:pPr algn="just">
              <a:lnSpc>
                <a:spcPct val="115000"/>
              </a:lnSpc>
            </a:pPr>
            <a:r>
              <a:rPr lang="ar-SA" sz="2800" dirty="0">
                <a:effectLst/>
                <a:latin typeface="Calibri"/>
                <a:ea typeface="Times New Roman"/>
                <a:cs typeface="Simplified Arabic"/>
              </a:rPr>
              <a:t>العوامل التي تضمن للمؤسسة الاستمرارية في التميز </a:t>
            </a:r>
            <a:r>
              <a:rPr lang="ar-SA" sz="2800" dirty="0" smtClean="0">
                <a:effectLst/>
                <a:latin typeface="Calibri"/>
                <a:ea typeface="Times New Roman"/>
                <a:cs typeface="Simplified Arabic"/>
              </a:rPr>
              <a:t>والتطور</a:t>
            </a:r>
            <a:r>
              <a:rPr lang="en-US" sz="2800" dirty="0">
                <a:effectLst/>
                <a:latin typeface="Calibri"/>
                <a:ea typeface="Calibri"/>
                <a:cs typeface="Arial"/>
              </a:rPr>
              <a:t/>
            </a:r>
            <a:br>
              <a:rPr lang="en-US" sz="2800" dirty="0">
                <a:effectLst/>
                <a:latin typeface="Calibri"/>
                <a:ea typeface="Calibri"/>
                <a:cs typeface="Arial"/>
              </a:rPr>
            </a:br>
            <a:endParaRPr lang="ar-IQ" sz="2800" dirty="0"/>
          </a:p>
        </p:txBody>
      </p:sp>
      <p:sp>
        <p:nvSpPr>
          <p:cNvPr id="3" name="عنصر نائب للمحتوى 2"/>
          <p:cNvSpPr>
            <a:spLocks noGrp="1"/>
          </p:cNvSpPr>
          <p:nvPr>
            <p:ph sz="quarter" idx="13"/>
          </p:nvPr>
        </p:nvSpPr>
        <p:spPr>
          <a:xfrm>
            <a:off x="323528" y="1484784"/>
            <a:ext cx="8424936" cy="4608512"/>
          </a:xfrm>
        </p:spPr>
        <p:txBody>
          <a:bodyPr>
            <a:normAutofit fontScale="85000" lnSpcReduction="10000"/>
          </a:bodyPr>
          <a:lstStyle/>
          <a:p>
            <a:pPr marL="342900" lvl="0" indent="-342900" algn="just">
              <a:lnSpc>
                <a:spcPct val="115000"/>
              </a:lnSpc>
              <a:spcAft>
                <a:spcPts val="0"/>
              </a:spcAft>
              <a:buFont typeface="Wingdings"/>
              <a:buChar char=""/>
              <a:tabLst>
                <a:tab pos="228600" algn="l"/>
              </a:tabLst>
            </a:pPr>
            <a:r>
              <a:rPr lang="ar-SA" sz="2400" dirty="0">
                <a:latin typeface="Calibri"/>
                <a:ea typeface="Times New Roman"/>
                <a:cs typeface="Simplified Arabic"/>
              </a:rPr>
              <a:t> </a:t>
            </a:r>
            <a:r>
              <a:rPr lang="ar-SA" sz="3200" dirty="0">
                <a:latin typeface="Calibri"/>
                <a:ea typeface="Times New Roman"/>
                <a:cs typeface="Simplified Arabic"/>
              </a:rPr>
              <a:t>الاهتمام بالبحوث والتطوير.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الاهتمام بالتدريب والتنمية البشرية.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تحقيق الريادة التقنية.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تشجيع العمل الجماعي والابتكار.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فتح خطوط الاتصال واستمراريتها.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توفر القيادات الواعية والمتفتحة. </a:t>
            </a:r>
            <a:endParaRPr lang="en-US" sz="3200" dirty="0">
              <a:latin typeface="Calibri"/>
              <a:ea typeface="Calibri"/>
              <a:cs typeface="Arial"/>
            </a:endParaRPr>
          </a:p>
          <a:p>
            <a:pPr marL="342900" lvl="0" indent="-342900" algn="just">
              <a:lnSpc>
                <a:spcPct val="115000"/>
              </a:lnSpc>
              <a:spcAft>
                <a:spcPts val="0"/>
              </a:spcAft>
              <a:buFont typeface="Wingdings"/>
              <a:buChar char=""/>
              <a:tabLst>
                <a:tab pos="228600" algn="l"/>
              </a:tabLst>
            </a:pPr>
            <a:r>
              <a:rPr lang="ar-SA" sz="3200" dirty="0">
                <a:latin typeface="Calibri"/>
                <a:ea typeface="Times New Roman"/>
                <a:cs typeface="Simplified Arabic"/>
              </a:rPr>
              <a:t>   الاهتمام بالمستهلك وجعله (العامل الأول) الذي يؤثر على قرارات وتصرفات المنشأة.</a:t>
            </a:r>
            <a:endParaRPr lang="en-US" sz="3200" dirty="0">
              <a:latin typeface="Calibri"/>
              <a:ea typeface="Calibri"/>
              <a:cs typeface="Arial"/>
            </a:endParaRPr>
          </a:p>
          <a:p>
            <a:pPr algn="just">
              <a:lnSpc>
                <a:spcPct val="115000"/>
              </a:lnSpc>
              <a:spcAft>
                <a:spcPts val="1000"/>
              </a:spcAft>
            </a:pPr>
            <a:r>
              <a:rPr lang="en-US" sz="3200" dirty="0">
                <a:latin typeface="Simplified Arabic"/>
                <a:ea typeface="Calibri"/>
                <a:cs typeface="Arial"/>
              </a:rPr>
              <a:t> </a:t>
            </a:r>
            <a:endParaRPr lang="ar-IQ" sz="3200" dirty="0"/>
          </a:p>
        </p:txBody>
      </p:sp>
    </p:spTree>
    <p:extLst>
      <p:ext uri="{BB962C8B-B14F-4D97-AF65-F5344CB8AC3E}">
        <p14:creationId xmlns:p14="http://schemas.microsoft.com/office/powerpoint/2010/main" val="4219256716"/>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52</TotalTime>
  <Words>657</Words>
  <Application>Microsoft Office PowerPoint</Application>
  <PresentationFormat>عرض على الشاشة (3:4)‏</PresentationFormat>
  <Paragraphs>62</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دفق الهواء</vt:lpstr>
      <vt:lpstr>الايزو 9000 التطبيق والاهمية</vt:lpstr>
      <vt:lpstr>مقدمة:</vt:lpstr>
      <vt:lpstr> ما هو الايزو</vt:lpstr>
      <vt:lpstr>الآيزو 9000  </vt:lpstr>
      <vt:lpstr>الفوائد المتحققة من الحصول على شهادة الآيزو: </vt:lpstr>
      <vt:lpstr>أهمية نظام الآيزو 9000</vt:lpstr>
      <vt:lpstr>الآيزو حاجة حقيقية وليس لأغراض دعائية فقط:</vt:lpstr>
      <vt:lpstr>العوامل التي تضمن للمؤسسة الاستمرارية في التميز والتطور </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الايزو 9000 التطبيق والاهمية</dc:title>
  <dc:creator>Khaled Dabbas Almolaa</dc:creator>
  <cp:lastModifiedBy>Khaled Dabbas Almolaa</cp:lastModifiedBy>
  <cp:revision>7</cp:revision>
  <dcterms:created xsi:type="dcterms:W3CDTF">2018-12-25T21:51:01Z</dcterms:created>
  <dcterms:modified xsi:type="dcterms:W3CDTF">2019-04-06T08:26:02Z</dcterms:modified>
</cp:coreProperties>
</file>